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media/image1.jpeg" ContentType="image/jpeg"/>
  <Override PartName="/ppt/notesSlides/notesSlide2.xml" ContentType="application/vnd.openxmlformats-officedocument.presentationml.notesSlide+xml"/>
  <Override PartName="/ppt/media/image2.jpeg" ContentType="image/jpeg"/>
  <Override PartName="/ppt/media/image3.jpeg" ContentType="image/jpeg"/>
  <Override PartName="/ppt/media/image4.jpeg" ContentType="image/jpeg"/>
  <Override PartName="/ppt/notesSlides/notesSlide3.xml" ContentType="application/vnd.openxmlformats-officedocument.presentationml.notesSlide+xml"/>
  <Override PartName="/ppt/media/image5.jpeg" ContentType="image/jpeg"/>
  <Override PartName="/ppt/media/image6.jpeg" ContentType="image/jpeg"/>
  <Override PartName="/ppt/notesSlides/notesSlide4.xml" ContentType="application/vnd.openxmlformats-officedocument.presentationml.notesSlide+xml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media/image11.jpeg" ContentType="image/jpeg"/>
  <Override PartName="/ppt/notesSlides/notesSlide7.xml" ContentType="application/vnd.openxmlformats-officedocument.presentationml.notesSlide+xml"/>
  <Override PartName="/ppt/media/image12.jpeg" ContentType="image/jpeg"/>
  <Override PartName="/ppt/notesSlides/notesSlide8.xml" ContentType="application/vnd.openxmlformats-officedocument.presentationml.notesSlide+xml"/>
  <Override PartName="/ppt/media/image13.jpeg" ContentType="image/jpeg"/>
  <Override PartName="/ppt/notesSlides/notesSlide9.xml" ContentType="application/vnd.openxmlformats-officedocument.presentationml.notesSlid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raspberrypi.org/help/what-%20is-a-raspberry-pi/" TargetMode="External"/></Relationships>

</file>

<file path=ppt/notesSlides/_rels/notesSlide2.xml.rels><?xml version="1.0" encoding="UTF-8"?>
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?>
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4.xml.rels><?xml version="1.0" encoding="UTF-8"?>
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5.xml.rels><?xml version="1.0" encoding="UTF-8"?>
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/Relationships>

</file>

<file path=ppt/notesSlides/_rels/notesSlide6.xml.rels><?xml version="1.0" encoding="UTF-8"?>
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7.xml.rels><?xml version="1.0" encoding="UTF-8"?>
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razzpisampler.oreilly.com/ch07.html" TargetMode="External"/></Relationships>

</file>

<file path=ppt/notesSlides/_rels/notesSlide8.xml.rels><?xml version="1.0" encoding="UTF-8"?>
<Relationships xmlns="http://schemas.openxmlformats.org/package/2006/relationships"><Relationship Id="rId1" Type="http://schemas.openxmlformats.org/officeDocument/2006/relationships/slide" Target="../slides/slide34.xml"/><Relationship Id="rId2" Type="http://schemas.openxmlformats.org/officeDocument/2006/relationships/notesMaster" Target="../notesMasters/notesMaster1.xml"/></Relationships>

</file>

<file path=ppt/notesSlides/_rels/notesSlide9.xml.rels><?xml version="1.0" encoding="UTF-8"?>
<Relationships xmlns="http://schemas.openxmlformats.org/package/2006/relationships"><Relationship Id="rId1" Type="http://schemas.openxmlformats.org/officeDocument/2006/relationships/slide" Target="../slides/slide44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s://www.robot-r-us.com" TargetMode="Externa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7" name="Shape 13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https://www.raspberrypi.org/help/what-%20is-a-raspberry-pi/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4" name="Shape 15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Programming!</a:t>
            </a:r>
          </a:p>
          <a:p>
            <a:pPr/>
            <a:r>
              <a:t>Write your first python program on the Pi!</a:t>
            </a:r>
          </a:p>
          <a:p>
            <a:pPr/>
            <a:r>
              <a:t>Open a new Python program by opening the Python console and then clicking File&gt; New.</a:t>
            </a:r>
          </a:p>
          <a:p>
            <a:pPr/>
          </a:p>
          <a:p>
            <a:pPr/>
          </a:p>
          <a:p>
            <a:pPr/>
            <a:r>
              <a:t>Type in the below code:	print(‘Hello World!’)</a:t>
            </a:r>
          </a:p>
          <a:p>
            <a:pPr/>
            <a:r>
              <a:t>And save the file in the folder CodingWorkshop present on the Desktop as helloworld.py. To run this code, open the Raspberry-Pi Terminal and then run the following commands:</a:t>
            </a:r>
          </a:p>
          <a:p>
            <a:pPr/>
          </a:p>
          <a:p>
            <a:pPr/>
            <a:r>
              <a:t>And there you have it, your first Python program on the Pi! :D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Shape 1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87" name="Shape 1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Breadboard?</a:t>
            </a:r>
          </a:p>
          <a:p>
            <a:pPr/>
            <a:r>
              <a:t>Just a board that has slots for easily connecting circuits and removing them. The black rows are connected as well as the blue and red columns.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Shape 21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12" name="Shape 21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besides circuit design:</a:t>
            </a:r>
          </a:p>
          <a:p>
            <a:pPr marL="305593" indent="-305593">
              <a:buSzPct val="145000"/>
              <a:buChar char="-"/>
            </a:pPr>
            <a:r>
              <a:t>chip design</a:t>
            </a:r>
          </a:p>
          <a:p>
            <a:pPr marL="305593" indent="-305593">
              <a:buSzPct val="145000"/>
              <a:buChar char="-"/>
            </a:pPr>
            <a:r>
              <a:t>coding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Shape 2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38" name="Shape 2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Diode</a:t>
            </a:r>
          </a:p>
          <a:p>
            <a:pPr/>
            <a:r>
              <a:t>Pn junction</a:t>
            </a:r>
          </a:p>
          <a:p>
            <a:pPr/>
            <a:r>
              <a:t>N-type p-type, </a:t>
            </a:r>
          </a:p>
          <a:p>
            <a:pPr/>
            <a:r>
              <a:t>Power -&gt; force holes and electrons to combine</a:t>
            </a:r>
          </a:p>
          <a:p>
            <a:pPr/>
            <a:r>
              <a:t>Electron -&gt; Drop in energy level -&gt; release energy in the form of photon</a:t>
            </a:r>
          </a:p>
          <a:p>
            <a:pPr/>
            <a:r>
              <a:t>The amount of energy determine frequency =&gt; the color of light</a:t>
            </a:r>
          </a:p>
          <a:p>
            <a:pPr/>
            <a:r>
              <a:t>Another way of diff color : coat a layer/diff color of plastic wrapping -&gt; cheaper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Shape 25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55" name="Shape 25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https://www.digikey.sg/en/resources/conversion-calculators/conversion-calculator-resistor-color-code-4-band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Shape 27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271" name="Shape 27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>
              <a:defRPr u="sng">
                <a:hlinkClick r:id="rId3" invalidUrl="" action="" tgtFrame="" tooltip="" history="1" highlightClick="0" endSnd="0"/>
              </a:defRPr>
            </a:lvl1pPr>
          </a:lstStyle>
          <a:p>
            <a:pPr>
              <a:defRPr u="none"/>
            </a:pPr>
            <a:r>
              <a:rPr u="sng">
                <a:hlinkClick r:id="rId3" invalidUrl="" action="" tgtFrame="" tooltip="" history="1" highlightClick="0" endSnd="0"/>
              </a:rPr>
              <a:t>http://razzpisampler.oreilly.com/ch07.html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Shape 31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17" name="Shape 31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Circuit Connections:</a:t>
            </a:r>
          </a:p>
          <a:p>
            <a:pPr/>
            <a:r>
              <a:t>- Connect the middle bottom pin to the 3.3V + power line via a resistor - Connect the other 8 side pins to any free pins on the raspberry pi</a:t>
            </a:r>
          </a:p>
          <a:p>
            <a:pPr/>
            <a:r>
              <a:t>Python Code:</a:t>
            </a:r>
          </a:p>
          <a:p>
            <a:pPr/>
            <a:r>
              <a:t>1. Fix display.py</a:t>
            </a:r>
          </a:p>
          <a:p>
            <a:pPr/>
            <a:r>
              <a:t>Open the display.py file found in the CodingWorkshop folder.</a:t>
            </a:r>
          </a:p>
          <a:p>
            <a:pPr/>
          </a:p>
          <a:p>
            <a:pPr/>
            <a:r>
              <a:t>Fix the values for a-h depending on which pins you connected them to.</a:t>
            </a:r>
          </a:p>
          <a:p>
            <a:pPr/>
            <a:r>
              <a:t>Edit the values in the matrix num depending on the number to be displayed.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Shape 3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368" name="Shape 3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https://www.sgbotic.com/</a:t>
            </a:r>
          </a:p>
          <a:p>
            <a:pPr/>
            <a:r>
              <a:rPr u="sng">
                <a:hlinkClick r:id="rId3" invalidUrl="" action="" tgtFrame="" tooltip="" history="1" highlightClick="0" endSnd="0"/>
              </a:rPr>
              <a:t>https://www.robot-r-us.com</a:t>
            </a:r>
          </a:p>
        </p:txBody>
      </p:sp>
    </p:spTree>
  </p:cSld>
  <p:clrMapOvr>
    <a:masterClrMapping/>
  </p:clrMapOvr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-949853" y="0"/>
            <a:ext cx="14904506" cy="99441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2088" y="289099"/>
            <a:ext cx="9753603" cy="6505789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idx="13"/>
          </p:nvPr>
        </p:nvSpPr>
        <p:spPr>
          <a:xfrm>
            <a:off x="2263775" y="613833"/>
            <a:ext cx="12401550" cy="82677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idx="13"/>
          </p:nvPr>
        </p:nvSpPr>
        <p:spPr>
          <a:xfrm>
            <a:off x="4086225" y="2586566"/>
            <a:ext cx="9429750" cy="62865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680200" y="5029200"/>
            <a:ext cx="6054748" cy="4038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502400" y="889000"/>
            <a:ext cx="5867400" cy="3911601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idx="15"/>
          </p:nvPr>
        </p:nvSpPr>
        <p:spPr>
          <a:xfrm>
            <a:off x="-2374900" y="889000"/>
            <a:ext cx="11982450" cy="79883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eg"/><Relationship Id="rId4" Type="http://schemas.openxmlformats.org/officeDocument/2006/relationships/image" Target="../media/image8.jpeg"/><Relationship Id="rId5" Type="http://schemas.openxmlformats.org/officeDocument/2006/relationships/image" Target="../media/image8.pn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mons.wikimedia.org/w/index.php?curid=19866418" TargetMode="External"/><Relationship Id="rId3" Type="http://schemas.openxmlformats.org/officeDocument/2006/relationships/image" Target="../media/image9.jpeg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goldmansachs.com/" TargetMode="External"/><Relationship Id="rId3" Type="http://schemas.openxmlformats.org/officeDocument/2006/relationships/hyperlink" Target="https://lets-code-p.github.io/" TargetMode="Externa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hyperlink" Target="https://commons.wikimedia.org/w/index.php?curid=19866418" TargetMode="External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pn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jpeg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2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commons.wikimedia.org/w/index.php?curid=2550283" TargetMode="External"/><Relationship Id="rId6" Type="http://schemas.openxmlformats.org/officeDocument/2006/relationships/hyperlink" Target="https://commons.wikimedia.org/w/index.php?curid=48765863" TargetMode="External"/><Relationship Id="rId7" Type="http://schemas.openxmlformats.org/officeDocument/2006/relationships/hyperlink" Target="https://commons.wikimedia.org/w/index.php?curid=69807877" TargetMode="External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8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jpe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ets-code-p.github.io/" TargetMode="Externa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projects.raspberrypi.org/en/projects/raspberry-pi-getting-started" TargetMode="External"/><Relationship Id="rId4" Type="http://schemas.openxmlformats.org/officeDocument/2006/relationships/hyperlink" Target="https://curriculum.raspberrypi.org/" TargetMode="External"/><Relationship Id="rId5" Type="http://schemas.openxmlformats.org/officeDocument/2006/relationships/hyperlink" Target="http://fritzing.org/home/" TargetMode="External"/><Relationship Id="rId6" Type="http://schemas.openxmlformats.org/officeDocument/2006/relationships/hyperlink" Target="https://github.com/adafruit/Fritzing-Library" TargetMode="External"/><Relationship Id="rId7" Type="http://schemas.openxmlformats.org/officeDocument/2006/relationships/hyperlink" Target="https://www.digikey.sg/en/resources/conversion-calculators/conversion-calculator-resistor-color-code-4-band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hyperlink" Target="https://www.raspberrypi.org/help/what-%20is-a-raspberry-pi/" TargetMode="External"/><Relationship Id="rId4" Type="http://schemas.openxmlformats.org/officeDocument/2006/relationships/image" Target="../media/image1.jpe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2.jpeg"/><Relationship Id="rId5" Type="http://schemas.openxmlformats.org/officeDocument/2006/relationships/image" Target="../media/image2.pn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Hardwa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Hardware</a:t>
            </a:r>
          </a:p>
        </p:txBody>
      </p:sp>
      <p:sp>
        <p:nvSpPr>
          <p:cNvPr id="120" name="Raspberry Pi + SD card + power plug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11150" indent="-311150" defTabSz="408940">
              <a:spcBef>
                <a:spcPts val="2900"/>
              </a:spcBef>
              <a:defRPr sz="2240"/>
            </a:pPr>
            <a:r>
              <a:t>Raspberry Pi + SD card + power plug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BreadBoard + T-extension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Some wire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Resistor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LED: transparent (red), yellow, green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Switch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Buzzer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7-seg</a:t>
            </a:r>
          </a:p>
          <a:p>
            <a:pPr marL="311150" indent="-311150" defTabSz="408940">
              <a:spcBef>
                <a:spcPts val="2900"/>
              </a:spcBef>
              <a:defRPr sz="2240"/>
            </a:pPr>
            <a:r>
              <a:t>Later: connect the bread board ground and power lines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400_points_breadboard.jpg" descr="400_points_breadboard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99" r="0" b="4599"/>
          <a:stretch>
            <a:fillRect/>
          </a:stretch>
        </p:blipFill>
        <p:spPr>
          <a:xfrm>
            <a:off x="-640572" y="1507145"/>
            <a:ext cx="7903884" cy="4785555"/>
          </a:xfrm>
          <a:prstGeom prst="rect">
            <a:avLst/>
          </a:prstGeom>
        </p:spPr>
      </p:pic>
      <p:sp>
        <p:nvSpPr>
          <p:cNvPr id="161" name="Bread Boar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Board?</a:t>
            </a:r>
          </a:p>
        </p:txBody>
      </p:sp>
      <p:sp>
        <p:nvSpPr>
          <p:cNvPr id="162" name="Left: By oomlout - BREB-01 (Breadboard), CC BY-SA 2.0, https://commons.wikimedia.org/w/index.php?curid=19867043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Left: By oomlout - BREB-01 (Breadboard), CC BY-SA 2.0, https://commons.wikimedia.org/w/index.php?curid=19867043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Right: By Evan Swigart from Chicago, USA - Homemade White Bread with Strawberry Jam, CC BY 2.0, https://commons.wikimedia.org/w/index.php?curid=11626953</a:t>
            </a:r>
          </a:p>
        </p:txBody>
      </p:sp>
      <p:pic>
        <p:nvPicPr>
          <p:cNvPr id="163" name="Homemade_White_Bread_with_Strawberry_Jam.jpg" descr="Homemade_White_Bread_with_Strawberry_Ja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1607" y="1834919"/>
            <a:ext cx="6216288" cy="4129972"/>
          </a:xfrm>
          <a:prstGeom prst="rect">
            <a:avLst/>
          </a:prstGeom>
          <a:ln w="12700">
            <a:miter lim="400000"/>
          </a:ln>
        </p:spPr>
      </p:pic>
      <p:sp>
        <p:nvSpPr>
          <p:cNvPr id="1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creenshot 2019-02-20 at 9.23.02 PM.png" descr="Screenshot 2019-02-20 at 9.23.0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119" r="0" b="5119"/>
          <a:stretch>
            <a:fillRect/>
          </a:stretch>
        </p:blipFill>
        <p:spPr>
          <a:xfrm>
            <a:off x="1625600" y="889944"/>
            <a:ext cx="9753600" cy="5471812"/>
          </a:xfrm>
          <a:prstGeom prst="rect">
            <a:avLst/>
          </a:prstGeom>
        </p:spPr>
      </p:pic>
      <p:sp>
        <p:nvSpPr>
          <p:cNvPr id="167" name="Bread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</a:t>
            </a:r>
          </a:p>
        </p:txBody>
      </p:sp>
      <p:sp>
        <p:nvSpPr>
          <p:cNvPr id="168" name="Collin's Lab: The REAL Breadboard, https://www.youtube.com/watch?v=HrG98HJ3Z6w&amp;gl=SG&amp;hl=en-GB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Collin's Lab: The REAL Breadboard, https://www.youtube.com/watch?v=HrG98HJ3Z6w&amp;gl=SG&amp;hl=en-GB</a:t>
            </a:r>
          </a:p>
        </p:txBody>
      </p:sp>
      <p:sp>
        <p:nvSpPr>
          <p:cNvPr id="1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400_points_breadboard.jpg" descr="400_points_breadboard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99" r="0" b="4599"/>
          <a:stretch>
            <a:fillRect/>
          </a:stretch>
        </p:blipFill>
        <p:spPr>
          <a:xfrm>
            <a:off x="1625600" y="673100"/>
            <a:ext cx="9753600" cy="5905500"/>
          </a:xfrm>
          <a:prstGeom prst="rect">
            <a:avLst/>
          </a:prstGeom>
        </p:spPr>
      </p:pic>
      <p:sp>
        <p:nvSpPr>
          <p:cNvPr id="172" name="Solder-less Bread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Solder-less Bread Board</a:t>
            </a:r>
          </a:p>
        </p:txBody>
      </p:sp>
      <p:sp>
        <p:nvSpPr>
          <p:cNvPr id="173" name="By oomlout - BREB-01 (Breadboard), CC BY-SA 2.0, https://commons.wikimedia.org/w/index.php?curid=1986704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oomlout - BREB-01 (Breadboard), CC BY-SA 2.0, https://commons.wikimedia.org/w/index.php?curid=19867043</a:t>
            </a:r>
          </a:p>
        </p:txBody>
      </p:sp>
      <p:sp>
        <p:nvSpPr>
          <p:cNvPr id="1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6" name="Breadboard.jpg" descr="Breadboard.jpg"/>
          <p:cNvPicPr>
            <a:picLocks noChangeAspect="1"/>
          </p:cNvPicPr>
          <p:nvPr/>
        </p:nvPicPr>
        <p:blipFill>
          <a:blip r:embed="rId3">
            <a:extLst/>
          </a:blip>
          <a:srcRect l="0" t="185" r="0" b="60050"/>
          <a:stretch>
            <a:fillRect/>
          </a:stretch>
        </p:blipFill>
        <p:spPr>
          <a:xfrm rot="16200000">
            <a:off x="1208964" y="1525850"/>
            <a:ext cx="5682411" cy="6701947"/>
          </a:xfrm>
          <a:prstGeom prst="rect">
            <a:avLst/>
          </a:prstGeom>
          <a:ln w="12700">
            <a:miter lim="400000"/>
          </a:ln>
        </p:spPr>
      </p:pic>
      <p:sp>
        <p:nvSpPr>
          <p:cNvPr id="177" name="↙︎All the holes in this row are connected"/>
          <p:cNvSpPr txBox="1"/>
          <p:nvPr/>
        </p:nvSpPr>
        <p:spPr>
          <a:xfrm>
            <a:off x="7394970" y="2077677"/>
            <a:ext cx="49106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↙︎All the holes in this row are connected</a:t>
            </a:r>
          </a:p>
        </p:txBody>
      </p:sp>
      <p:sp>
        <p:nvSpPr>
          <p:cNvPr id="178" name="↖︎All the holes in this row are connected"/>
          <p:cNvSpPr txBox="1"/>
          <p:nvPr/>
        </p:nvSpPr>
        <p:spPr>
          <a:xfrm>
            <a:off x="7394970" y="2560139"/>
            <a:ext cx="4910634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↖︎All the holes in this row are connected</a:t>
            </a:r>
          </a:p>
        </p:txBody>
      </p:sp>
      <p:sp>
        <p:nvSpPr>
          <p:cNvPr id="179" name="↙︎All the holes in this row are connected"/>
          <p:cNvSpPr txBox="1"/>
          <p:nvPr/>
        </p:nvSpPr>
        <p:spPr>
          <a:xfrm>
            <a:off x="7394970" y="6776677"/>
            <a:ext cx="49106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↙︎All the holes in this row are connected</a:t>
            </a:r>
          </a:p>
        </p:txBody>
      </p:sp>
      <p:sp>
        <p:nvSpPr>
          <p:cNvPr id="180" name="↖︎All the holes in this row are connected"/>
          <p:cNvSpPr txBox="1"/>
          <p:nvPr/>
        </p:nvSpPr>
        <p:spPr>
          <a:xfrm>
            <a:off x="7394970" y="7259140"/>
            <a:ext cx="4910634" cy="4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↖︎All the holes in this row are connected</a:t>
            </a:r>
          </a:p>
        </p:txBody>
      </p:sp>
      <p:sp>
        <p:nvSpPr>
          <p:cNvPr id="181" name="All the holes each column…"/>
          <p:cNvSpPr txBox="1"/>
          <p:nvPr/>
        </p:nvSpPr>
        <p:spPr>
          <a:xfrm>
            <a:off x="7848204" y="5432088"/>
            <a:ext cx="3246426" cy="71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All the holes each column</a:t>
            </a:r>
          </a:p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are connected</a:t>
            </a:r>
          </a:p>
        </p:txBody>
      </p:sp>
      <p:sp>
        <p:nvSpPr>
          <p:cNvPr id="182" name="All the holes each column…"/>
          <p:cNvSpPr txBox="1"/>
          <p:nvPr/>
        </p:nvSpPr>
        <p:spPr>
          <a:xfrm>
            <a:off x="7848204" y="3656831"/>
            <a:ext cx="3246426" cy="71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All the holes each column</a:t>
            </a:r>
          </a:p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are connected</a:t>
            </a:r>
          </a:p>
        </p:txBody>
      </p:sp>
      <p:sp>
        <p:nvSpPr>
          <p:cNvPr id="183" name="}"/>
          <p:cNvSpPr txBox="1"/>
          <p:nvPr/>
        </p:nvSpPr>
        <p:spPr>
          <a:xfrm>
            <a:off x="7322547" y="4860303"/>
            <a:ext cx="554128" cy="163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10400"/>
            </a:lvl1pPr>
          </a:lstStyle>
          <a:p>
            <a:pPr/>
            <a:r>
              <a:t>}</a:t>
            </a:r>
          </a:p>
        </p:txBody>
      </p:sp>
      <p:sp>
        <p:nvSpPr>
          <p:cNvPr id="184" name="}"/>
          <p:cNvSpPr txBox="1"/>
          <p:nvPr/>
        </p:nvSpPr>
        <p:spPr>
          <a:xfrm>
            <a:off x="7322547" y="3045529"/>
            <a:ext cx="554128" cy="163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10400"/>
            </a:lvl1pPr>
          </a:lstStyle>
          <a:p>
            <a:pPr/>
            <a:r>
              <a:t>}</a:t>
            </a:r>
          </a:p>
        </p:txBody>
      </p:sp>
      <p:sp>
        <p:nvSpPr>
          <p:cNvPr id="18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9" name="Pcb33.430-g1.jpg" descr="Pcb33.430-g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789" r="0" b="3789"/>
          <a:stretch>
            <a:fillRect/>
          </a:stretch>
        </p:blipFill>
        <p:spPr>
          <a:xfrm>
            <a:off x="1625600" y="673100"/>
            <a:ext cx="9753600" cy="5905500"/>
          </a:xfrm>
          <a:prstGeom prst="rect">
            <a:avLst/>
          </a:prstGeom>
        </p:spPr>
      </p:pic>
      <p:sp>
        <p:nvSpPr>
          <p:cNvPr id="190" name="Printed Circuit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Printed Circuit Board</a:t>
            </a:r>
          </a:p>
        </p:txBody>
      </p:sp>
      <p:sp>
        <p:nvSpPr>
          <p:cNvPr id="191" name="By Florian Schäffer - Own work, CC BY-SA 4.0, https://commons.wikimedia.org/w/index.php?curid=4553547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Florian Schäffer - Own work, CC BY-SA 4.0, https://commons.wikimedia.org/w/index.php?curid=45535472</a:t>
            </a:r>
          </a:p>
        </p:txBody>
      </p:sp>
      <p:sp>
        <p:nvSpPr>
          <p:cNvPr id="1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From Prototype to Commercial Electro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From Prototype to Commercial Electronics</a:t>
            </a:r>
          </a:p>
        </p:txBody>
      </p:sp>
      <p:pic>
        <p:nvPicPr>
          <p:cNvPr id="195" name="Screenshot 2019-02-21 at 11.59.31 PM.png" descr="Screenshot 2019-02-21 at 11.59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660" y="3927276"/>
            <a:ext cx="5801698" cy="362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96" name="Screenshot 2019-02-22 at 12.00.01 AM.png" descr="Screenshot 2019-02-22 at 12.00.01 AM.png"/>
          <p:cNvPicPr>
            <a:picLocks noChangeAspect="1"/>
          </p:cNvPicPr>
          <p:nvPr/>
        </p:nvPicPr>
        <p:blipFill>
          <a:blip r:embed="rId3">
            <a:extLst/>
          </a:blip>
          <a:srcRect l="0" t="9622" r="19053" b="9622"/>
          <a:stretch>
            <a:fillRect/>
          </a:stretch>
        </p:blipFill>
        <p:spPr>
          <a:xfrm>
            <a:off x="6637235" y="3927276"/>
            <a:ext cx="5816068" cy="36264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97" name="By: http://fritzing.org/home/"/>
          <p:cNvSpPr txBox="1"/>
          <p:nvPr>
            <p:ph type="body" sz="quarter" idx="1"/>
          </p:nvPr>
        </p:nvSpPr>
        <p:spPr>
          <a:xfrm>
            <a:off x="3571362" y="8601306"/>
            <a:ext cx="5862076" cy="829305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By: http://fritzing.org/home/</a:t>
            </a:r>
          </a:p>
        </p:txBody>
      </p:sp>
      <p:sp>
        <p:nvSpPr>
          <p:cNvPr id="198" name="Slide Number"/>
          <p:cNvSpPr txBox="1"/>
          <p:nvPr>
            <p:ph type="sldNum" sz="quarter" idx="4294967295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0" name="Screenshot 2019-02-22 at 12.00.24 AM.png" descr="Screenshot 2019-02-22 at 12.00.24 AM.png"/>
          <p:cNvPicPr>
            <a:picLocks noChangeAspect="1"/>
          </p:cNvPicPr>
          <p:nvPr/>
        </p:nvPicPr>
        <p:blipFill>
          <a:blip r:embed="rId2">
            <a:extLst/>
          </a:blip>
          <a:srcRect l="999" t="9181" r="18780" b="11055"/>
          <a:stretch>
            <a:fillRect/>
          </a:stretch>
        </p:blipFill>
        <p:spPr>
          <a:xfrm>
            <a:off x="521991" y="3927276"/>
            <a:ext cx="5835038" cy="362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201" name="Screenshot 2019-02-22 at 12.09.21 AM.png" descr="Screenshot 2019-02-22 at 12.09.2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1246" y="3937793"/>
            <a:ext cx="5768353" cy="3605221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From Prototype to Commercial Electro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From Prototype to Commercial Electronics</a:t>
            </a:r>
          </a:p>
        </p:txBody>
      </p:sp>
      <p:sp>
        <p:nvSpPr>
          <p:cNvPr id="203" name="By: http://fritzing.org/home/"/>
          <p:cNvSpPr txBox="1"/>
          <p:nvPr>
            <p:ph type="body" sz="quarter" idx="1"/>
          </p:nvPr>
        </p:nvSpPr>
        <p:spPr>
          <a:xfrm>
            <a:off x="3571362" y="8601306"/>
            <a:ext cx="5862076" cy="829305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By: http://fritzing.org/home/</a:t>
            </a:r>
          </a:p>
        </p:txBody>
      </p:sp>
      <p:sp>
        <p:nvSpPr>
          <p:cNvPr id="204" name="Slide Number"/>
          <p:cNvSpPr txBox="1"/>
          <p:nvPr>
            <p:ph type="sldNum" sz="quarter" idx="4294967295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6" name="solder.jpg" descr="solder.jpg"/>
          <p:cNvPicPr>
            <a:picLocks noChangeAspect="1"/>
          </p:cNvPicPr>
          <p:nvPr/>
        </p:nvPicPr>
        <p:blipFill>
          <a:blip r:embed="rId3">
            <a:extLst/>
          </a:blip>
          <a:srcRect l="6989" t="23803" r="2486" b="0"/>
          <a:stretch>
            <a:fillRect/>
          </a:stretch>
        </p:blipFill>
        <p:spPr>
          <a:xfrm>
            <a:off x="278687" y="4058610"/>
            <a:ext cx="6387126" cy="5376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207" name="board-technology-gadget-trace-art-electronics-design-circuit-screwdriver-tin-solder-feinmechanik-electrical-engineering-elektroniker-soldering-station-1058819.jpg" descr="board-technology-gadget-trace-art-electronics-design-circuit-screwdriver-tin-solder-feinmechanik-electrical-engineering-elektroniker-soldering-station-1058819.jpg"/>
          <p:cNvPicPr>
            <a:picLocks noChangeAspect="1"/>
          </p:cNvPicPr>
          <p:nvPr/>
        </p:nvPicPr>
        <p:blipFill>
          <a:blip r:embed="rId4">
            <a:extLst/>
          </a:blip>
          <a:srcRect l="4955" t="0" r="46724" b="0"/>
          <a:stretch>
            <a:fillRect/>
          </a:stretch>
        </p:blipFill>
        <p:spPr>
          <a:xfrm>
            <a:off x="6925748" y="367526"/>
            <a:ext cx="5829189" cy="8040118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Top left: Gareth Halfacree from Bradford, UK [CC BY-SA 2.0 (https://creativecommons.org/licenses/by-sa/2.0)]…"/>
          <p:cNvSpPr txBox="1"/>
          <p:nvPr>
            <p:ph type="body" sz="quarter" idx="4294967295"/>
          </p:nvPr>
        </p:nvSpPr>
        <p:spPr>
          <a:xfrm>
            <a:off x="6909361" y="8595259"/>
            <a:ext cx="5862076" cy="829305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Top left: Gareth Halfacree from Bradford, UK [CC BY-SA 2.0 (https://creativecommons.org/licenses/by-sa/2.0)]</a:t>
            </a:r>
          </a:p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Botton left: https://m.media-amazon.com/images/S/aplus-media/vc/a40c0904-3a4c-427f-86cd-95a04a4bbf87.jpg</a:t>
            </a:r>
          </a:p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Right: https://pxhere.com/en/photo/1058819</a:t>
            </a:r>
          </a:p>
        </p:txBody>
      </p:sp>
      <p:pic>
        <p:nvPicPr>
          <p:cNvPr id="209" name="1024px-Raspberry_Pi_Reset_Switch_Soldering_Project_(23518514533).png" descr="1024px-Raspberry_Pi_Reset_Switch_Soldering_Project_(23518514533).png"/>
          <p:cNvPicPr>
            <a:picLocks noChangeAspect="1"/>
          </p:cNvPicPr>
          <p:nvPr/>
        </p:nvPicPr>
        <p:blipFill>
          <a:blip r:embed="rId5">
            <a:extLst/>
          </a:blip>
          <a:srcRect l="0" t="12655" r="0" b="5028"/>
          <a:stretch>
            <a:fillRect/>
          </a:stretch>
        </p:blipFill>
        <p:spPr>
          <a:xfrm>
            <a:off x="278558" y="370871"/>
            <a:ext cx="6397532" cy="3502219"/>
          </a:xfrm>
          <a:prstGeom prst="rect">
            <a:avLst/>
          </a:prstGeom>
          <a:ln w="12700">
            <a:miter lim="400000"/>
          </a:ln>
        </p:spPr>
      </p:pic>
      <p:sp>
        <p:nvSpPr>
          <p:cNvPr id="21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Initial Power Conn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Initial Power Connection</a:t>
            </a:r>
          </a:p>
        </p:txBody>
      </p:sp>
      <p:pic>
        <p:nvPicPr>
          <p:cNvPr id="215" name="schema1.png" descr="schema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528"/>
          <a:stretch>
            <a:fillRect/>
          </a:stretch>
        </p:blipFill>
        <p:spPr>
          <a:xfrm>
            <a:off x="0" y="3175334"/>
            <a:ext cx="13004801" cy="4202774"/>
          </a:xfrm>
          <a:prstGeom prst="rect">
            <a:avLst/>
          </a:prstGeom>
          <a:ln w="12700">
            <a:miter lim="400000"/>
          </a:ln>
        </p:spPr>
      </p:pic>
      <p:sp>
        <p:nvSpPr>
          <p:cNvPr id="216" name="Connect the 3.3V row to the red column and the GND to the blue column…"/>
          <p:cNvSpPr txBox="1"/>
          <p:nvPr>
            <p:ph type="body" sz="quarter" idx="4294967295"/>
          </p:nvPr>
        </p:nvSpPr>
        <p:spPr>
          <a:xfrm>
            <a:off x="1423903" y="7968476"/>
            <a:ext cx="10156994" cy="1306393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Connect the 3.3V row to the red column and the GND to the blue column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Connect both blue columns and both red columns so that they are the same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Extra step for transparent breadboard: Connect the middle</a:t>
            </a:r>
          </a:p>
        </p:txBody>
      </p:sp>
      <p:sp>
        <p:nvSpPr>
          <p:cNvPr id="2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Jumper Wi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Jumper Wire</a:t>
            </a:r>
          </a:p>
        </p:txBody>
      </p:sp>
      <p:sp>
        <p:nvSpPr>
          <p:cNvPr id="220" name="Top: By oomlout - A few Jumper Wires, CC BY-SA 2.0, https://commons.wikimedia.org/w/index.php?curid=19866418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Top: By oomlout - A few Jumper Wires, CC BY-SA 2.0, </a:t>
            </a:r>
            <a:r>
              <a:rPr u="sng">
                <a:hlinkClick r:id="rId2" invalidUrl="" action="" tgtFrame="" tooltip="" history="1" highlightClick="0" endSnd="0"/>
              </a:rPr>
              <a:t>https://commons.wikimedia.org/w/index.php?curid=19866418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Bottom: By oomlout - Jumper Wires with Crocodile Clips (x10) - JUMP-03Uploaded by bomazi, CC BY-SA 2.0, https://commons.wikimedia.org/w/index.php?curid=19866590</a:t>
            </a:r>
          </a:p>
        </p:txBody>
      </p:sp>
      <p:pic>
        <p:nvPicPr>
          <p:cNvPr id="221" name="1200px-A_few_Jumper_Wires.jpg" descr="1200px-A_few_Jumper_W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8509" y="452606"/>
            <a:ext cx="9367782" cy="6252994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Set Up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Set Up</a:t>
            </a:r>
          </a:p>
        </p:txBody>
      </p:sp>
      <p:sp>
        <p:nvSpPr>
          <p:cNvPr id="123" name="Open GS Page https://www.goldmansachs.com/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Open GS Page </a:t>
            </a:r>
            <a:r>
              <a:rPr u="sng">
                <a:hlinkClick r:id="rId2" invalidUrl="" action="" tgtFrame="" tooltip="" history="1" highlightClick="0" endSnd="0"/>
              </a:rPr>
              <a:t>https://www.goldmansachs.com/</a:t>
            </a:r>
          </a:p>
          <a:p>
            <a:pPr/>
            <a:r>
              <a:t>Enter WiFi password</a:t>
            </a:r>
          </a:p>
          <a:p>
            <a:pPr/>
            <a:r>
              <a:t>Open web page </a:t>
            </a:r>
            <a:r>
              <a:rPr u="sng">
                <a:hlinkClick r:id="rId3" invalidUrl="" action="" tgtFrame="" tooltip="" history="1" highlightClick="0" endSnd="0"/>
              </a:rPr>
              <a:t>https://lets-code-p.github.io/</a:t>
            </a:r>
          </a:p>
          <a:p>
            <a:pPr/>
            <a:r>
              <a:t>Delete all previous versions, download new version in:</a:t>
            </a:r>
          </a:p>
          <a:p>
            <a:pPr lvl="1"/>
            <a:r>
              <a:t>/Desktop/CodingWorkshop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4" name="1200px-Jumper_Wires_with_Crocodile_Clips.jpg" descr="1200px-Jumper_Wires_with_Crocodile_Clip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009" y="452606"/>
            <a:ext cx="9538782" cy="6359188"/>
          </a:xfrm>
          <a:prstGeom prst="rect">
            <a:avLst/>
          </a:prstGeom>
          <a:ln w="12700">
            <a:miter lim="400000"/>
          </a:ln>
        </p:spPr>
      </p:pic>
      <p:sp>
        <p:nvSpPr>
          <p:cNvPr id="225" name="Jumper Wi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Jumper Wire</a:t>
            </a:r>
          </a:p>
        </p:txBody>
      </p:sp>
      <p:sp>
        <p:nvSpPr>
          <p:cNvPr id="226" name="Top: By oomlout - A few Jumper Wires, CC BY-SA 2.0, https://commons.wikimedia.org/w/index.php?curid=19866418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Top: By oomlout - A few Jumper Wires, CC BY-SA 2.0, </a:t>
            </a:r>
            <a:r>
              <a:rPr u="sng">
                <a:hlinkClick r:id="rId3" invalidUrl="" action="" tgtFrame="" tooltip="" history="1" highlightClick="0" endSnd="0"/>
              </a:rPr>
              <a:t>https://commons.wikimedia.org/w/index.php?curid=19866418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Bottom: By oomlout - Jumper Wires with Crocodile Clips (x10) - JUMP-03Uploaded by bomazi, CC BY-SA 2.0, https://commons.wikimedia.org/w/index.php?curid=19866590</a:t>
            </a:r>
          </a:p>
        </p:txBody>
      </p:sp>
      <p:sp>
        <p:nvSpPr>
          <p:cNvPr id="2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adg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Gadgets</a:t>
            </a:r>
          </a:p>
        </p:txBody>
      </p:sp>
      <p:sp>
        <p:nvSpPr>
          <p:cNvPr id="230" name="LED (Light-emitting Diod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(Light-emitting Diode)</a:t>
            </a:r>
          </a:p>
          <a:p>
            <a:pPr/>
            <a:r>
              <a:t>Switch</a:t>
            </a:r>
          </a:p>
          <a:p>
            <a:pPr/>
            <a:r>
              <a:t>Buzzer</a:t>
            </a:r>
          </a:p>
          <a:p>
            <a:pPr/>
            <a:r>
              <a:t>7 Segment Display</a:t>
            </a:r>
          </a:p>
        </p:txBody>
      </p:sp>
      <p:sp>
        <p:nvSpPr>
          <p:cNvPr id="23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Light-emitting Di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Light-emitting Diode</a:t>
            </a:r>
          </a:p>
        </p:txBody>
      </p:sp>
      <p:sp>
        <p:nvSpPr>
          <p:cNvPr id="234" name="By Inductiveload - Own work by uploader, drawn in Solid Edge and Inkscape., Public Domain, https://commons.wikimedia.org/w/index.php?curid=6431789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Inductiveload - Own work by uploader, drawn in Solid Edge and Inkscape., Public Domain, https://commons.wikimedia.org/w/index.php?curid=6431789</a:t>
            </a:r>
          </a:p>
        </p:txBody>
      </p:sp>
      <p:pic>
        <p:nvPicPr>
          <p:cNvPr id="235" name="LED.png" descr="LED.png"/>
          <p:cNvPicPr>
            <a:picLocks noChangeAspect="1"/>
          </p:cNvPicPr>
          <p:nvPr/>
        </p:nvPicPr>
        <p:blipFill>
          <a:blip r:embed="rId3">
            <a:extLst/>
          </a:blip>
          <a:srcRect l="0" t="8813" r="0" b="0"/>
          <a:stretch>
            <a:fillRect/>
          </a:stretch>
        </p:blipFill>
        <p:spPr>
          <a:xfrm>
            <a:off x="3378001" y="467121"/>
            <a:ext cx="6248602" cy="6329980"/>
          </a:xfrm>
          <a:prstGeom prst="rect">
            <a:avLst/>
          </a:prstGeom>
          <a:ln w="12700">
            <a:miter lim="400000"/>
          </a:ln>
        </p:spPr>
      </p:pic>
      <p:sp>
        <p:nvSpPr>
          <p:cNvPr id="23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LED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- Circuit</a:t>
            </a:r>
          </a:p>
        </p:txBody>
      </p:sp>
      <p:sp>
        <p:nvSpPr>
          <p:cNvPr id="241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42" name="led.png" descr="led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8976"/>
          <a:stretch>
            <a:fillRect/>
          </a:stretch>
        </p:blipFill>
        <p:spPr>
          <a:xfrm>
            <a:off x="-1" y="2739032"/>
            <a:ext cx="13004801" cy="4275685"/>
          </a:xfrm>
          <a:prstGeom prst="rect">
            <a:avLst/>
          </a:prstGeom>
          <a:ln w="12700">
            <a:miter lim="400000"/>
          </a:ln>
        </p:spPr>
      </p:pic>
      <p:sp>
        <p:nvSpPr>
          <p:cNvPr id="243" name="Resistor from ground to a row…"/>
          <p:cNvSpPr txBox="1"/>
          <p:nvPr>
            <p:ph type="body" sz="quarter" idx="4294967295"/>
          </p:nvPr>
        </p:nvSpPr>
        <p:spPr>
          <a:xfrm>
            <a:off x="1270000" y="7614677"/>
            <a:ext cx="10464800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Resistor from ground to a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pin #4 to a different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LED connecting both the rows with the longer side connecting to pin #4</a:t>
            </a:r>
          </a:p>
        </p:txBody>
      </p:sp>
      <p:sp>
        <p:nvSpPr>
          <p:cNvPr id="24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LED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- Code</a:t>
            </a:r>
          </a:p>
        </p:txBody>
      </p:sp>
      <p:sp>
        <p:nvSpPr>
          <p:cNvPr id="247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48" name="import RPi.GPIO as GPIO…"/>
          <p:cNvSpPr txBox="1"/>
          <p:nvPr/>
        </p:nvSpPr>
        <p:spPr>
          <a:xfrm>
            <a:off x="3667939" y="3031066"/>
            <a:ext cx="5668922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print(</a:t>
            </a:r>
            <a:r>
              <a:t>'LED on'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output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HIGH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0.5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print(</a:t>
            </a:r>
            <a:r>
              <a:t>'LED off'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output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LOW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0.5</a:t>
            </a:r>
            <a:r>
              <a:rPr>
                <a:solidFill>
                  <a:srgbClr val="3F51B5"/>
                </a:solidFill>
              </a:rPr>
              <a:t>)</a:t>
            </a:r>
          </a:p>
        </p:txBody>
      </p:sp>
      <p:sp>
        <p:nvSpPr>
          <p:cNvPr id="24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Make the LED blink 5 times…"/>
          <p:cNvSpPr txBox="1"/>
          <p:nvPr>
            <p:ph type="subTitle" sz="half" idx="1"/>
          </p:nvPr>
        </p:nvSpPr>
        <p:spPr>
          <a:xfrm>
            <a:off x="1270000" y="5041900"/>
            <a:ext cx="10464800" cy="3467744"/>
          </a:xfrm>
          <a:prstGeom prst="rect">
            <a:avLst/>
          </a:prstGeom>
        </p:spPr>
        <p:txBody>
          <a:bodyPr/>
          <a:lstStyle/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the LED blink 5 times</a:t>
            </a: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the LED blink at different frequency</a:t>
            </a: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different LEDs blink at different frequency</a:t>
            </a: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What are the resistance of our resistors?</a:t>
            </a:r>
          </a:p>
          <a:p>
            <a:pPr lvl="3" algn="l" defTabSz="344677">
              <a:spcBef>
                <a:spcPts val="1100"/>
              </a:spcBef>
              <a:defRPr sz="3539"/>
            </a:pPr>
            <a:r>
              <a:t>      Hint: Resistor Color Code</a:t>
            </a:r>
          </a:p>
        </p:txBody>
      </p:sp>
      <p:pic>
        <p:nvPicPr>
          <p:cNvPr id="252" name="logo_transparent.png" descr="logo_transparent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5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Swi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</a:t>
            </a:r>
          </a:p>
        </p:txBody>
      </p:sp>
      <p:sp>
        <p:nvSpPr>
          <p:cNvPr id="258" name="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59" name="By oomlout - BUTT-01 (Pushbuttons), CC BY-SA 2.0, https://commons.wikimedia.org/w/index.php?curid=23281155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i="1" sz="1200">
                <a:solidFill>
                  <a:srgbClr val="929292"/>
                </a:solidFill>
              </a:defRPr>
            </a:lvl1pPr>
          </a:lstStyle>
          <a:p>
            <a:pPr/>
            <a:r>
              <a:t>By oomlout - BUTT-01 (Pushbuttons), CC BY-SA 2.0, https://commons.wikimedia.org/w/index.php?curid=23281155</a:t>
            </a:r>
          </a:p>
        </p:txBody>
      </p:sp>
      <p:pic>
        <p:nvPicPr>
          <p:cNvPr id="260" name="5_x_Pushbuttons.jpg" descr="5_x_Pushbuttons.jpg"/>
          <p:cNvPicPr>
            <a:picLocks noChangeAspect="1"/>
          </p:cNvPicPr>
          <p:nvPr/>
        </p:nvPicPr>
        <p:blipFill>
          <a:blip r:embed="rId2">
            <a:extLst/>
          </a:blip>
          <a:srcRect l="7582" t="1150" r="7582" b="7606"/>
          <a:stretch>
            <a:fillRect/>
          </a:stretch>
        </p:blipFill>
        <p:spPr>
          <a:xfrm>
            <a:off x="2317353" y="756173"/>
            <a:ext cx="8370000" cy="6010630"/>
          </a:xfrm>
          <a:prstGeom prst="rect">
            <a:avLst/>
          </a:prstGeom>
          <a:ln w="12700">
            <a:miter lim="400000"/>
          </a:ln>
        </p:spPr>
      </p:pic>
      <p:sp>
        <p:nvSpPr>
          <p:cNvPr id="26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Switch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 - Circuit</a:t>
            </a:r>
          </a:p>
        </p:txBody>
      </p:sp>
      <p:sp>
        <p:nvSpPr>
          <p:cNvPr id="264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5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6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67" name="Plug in switch in the middle…"/>
          <p:cNvSpPr txBox="1"/>
          <p:nvPr>
            <p:ph type="body" sz="quarter" idx="4294967295"/>
          </p:nvPr>
        </p:nvSpPr>
        <p:spPr>
          <a:xfrm>
            <a:off x="1270000" y="7614677"/>
            <a:ext cx="7963189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Plug in switch in the middle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3.3V (red line) to a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pin #18 to a different row</a:t>
            </a:r>
          </a:p>
        </p:txBody>
      </p:sp>
      <p:pic>
        <p:nvPicPr>
          <p:cNvPr id="268" name="switch.png" descr="switch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8742"/>
          <a:stretch>
            <a:fillRect/>
          </a:stretch>
        </p:blipFill>
        <p:spPr>
          <a:xfrm>
            <a:off x="0" y="2528141"/>
            <a:ext cx="13004800" cy="4286661"/>
          </a:xfrm>
          <a:prstGeom prst="rect">
            <a:avLst/>
          </a:prstGeom>
          <a:ln w="12700">
            <a:miter lim="400000"/>
          </a:ln>
        </p:spPr>
      </p:pic>
      <p:sp>
        <p:nvSpPr>
          <p:cNvPr id="26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Switch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 - Code</a:t>
            </a:r>
          </a:p>
        </p:txBody>
      </p:sp>
      <p:sp>
        <p:nvSpPr>
          <p:cNvPr id="274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5" name="import RPi.GPIO as GPIO…"/>
          <p:cNvSpPr txBox="1"/>
          <p:nvPr/>
        </p:nvSpPr>
        <p:spPr>
          <a:xfrm>
            <a:off x="2171432" y="3141902"/>
            <a:ext cx="8661936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PORT_IN </a:t>
            </a:r>
            <a:r>
              <a:rPr>
                <a:solidFill>
                  <a:srgbClr val="3F51B5"/>
                </a:solidFill>
              </a:rPr>
              <a:t>=</a:t>
            </a:r>
            <a:r>
              <a:t> </a:t>
            </a:r>
            <a:r>
              <a:rPr>
                <a:solidFill>
                  <a:srgbClr val="C53929"/>
                </a:solidFill>
              </a:rPr>
              <a:t>18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t>PORT_IN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IN</a:t>
            </a:r>
            <a:r>
              <a:rPr>
                <a:solidFill>
                  <a:srgbClr val="3F51B5"/>
                </a:solidFill>
              </a:rPr>
              <a:t>, </a:t>
            </a:r>
            <a:r>
              <a:t>pull_up_down</a:t>
            </a:r>
            <a:r>
              <a:rPr>
                <a:solidFill>
                  <a:srgbClr val="3F51B5"/>
                </a:solidFill>
              </a:rPr>
              <a:t>=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PUD_DOWN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True: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input_state </a:t>
            </a:r>
            <a:r>
              <a:rPr>
                <a:solidFill>
                  <a:srgbClr val="3F51B5"/>
                </a:solidFill>
              </a:rPr>
              <a:t>=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input</a:t>
            </a:r>
            <a:r>
              <a:rPr>
                <a:solidFill>
                  <a:srgbClr val="3F51B5"/>
                </a:solidFill>
              </a:rPr>
              <a:t>(</a:t>
            </a:r>
            <a:r>
              <a:t>PORT_IN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if</a:t>
            </a:r>
            <a:r>
              <a:t> input_state </a:t>
            </a:r>
            <a:r>
              <a:rPr>
                <a:solidFill>
                  <a:srgbClr val="3F51B5"/>
                </a:solidFill>
              </a:rPr>
              <a:t>==</a:t>
            </a:r>
            <a:r>
              <a:t> </a:t>
            </a:r>
            <a:r>
              <a:rPr>
                <a:solidFill>
                  <a:srgbClr val="C53929"/>
                </a:solidFill>
              </a:rPr>
              <a:t>1</a:t>
            </a:r>
            <a:r>
              <a:rPr>
                <a:solidFill>
                  <a:srgbClr val="3F51B5"/>
                </a:solidFill>
              </a:rPr>
              <a:t>:</a:t>
            </a: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    </a:t>
            </a:r>
            <a:r>
              <a:rPr>
                <a:solidFill>
                  <a:srgbClr val="3F51B5"/>
                </a:solidFill>
              </a:rPr>
              <a:t>print(</a:t>
            </a:r>
            <a:r>
              <a:t>'Button Pressed'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    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0.2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ount the number of times the button is pressed and print out on console…"/>
          <p:cNvSpPr txBox="1"/>
          <p:nvPr>
            <p:ph type="subTitle" sz="half" idx="1"/>
          </p:nvPr>
        </p:nvSpPr>
        <p:spPr>
          <a:xfrm>
            <a:off x="1270000" y="5041900"/>
            <a:ext cx="10464800" cy="2647502"/>
          </a:xfrm>
          <a:prstGeom prst="rect">
            <a:avLst/>
          </a:prstGeom>
        </p:spPr>
        <p:txBody>
          <a:bodyPr/>
          <a:lstStyle/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Count the number of times the button is pressed and print out on console</a:t>
            </a:r>
          </a:p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If we change code to: </a:t>
            </a:r>
            <a:r>
              <a:rPr i="1"/>
              <a:t>pull_up_down</a:t>
            </a:r>
            <a:r>
              <a:rPr i="1">
                <a:solidFill>
                  <a:srgbClr val="3F51B5"/>
                </a:solidFill>
              </a:rPr>
              <a:t>=</a:t>
            </a:r>
            <a:r>
              <a:rPr i="1"/>
              <a:t>GPIO</a:t>
            </a:r>
            <a:r>
              <a:rPr i="1">
                <a:solidFill>
                  <a:srgbClr val="3F51B5"/>
                </a:solidFill>
              </a:rPr>
              <a:t>.</a:t>
            </a:r>
            <a:r>
              <a:rPr i="1"/>
              <a:t>PUD_UP</a:t>
            </a:r>
            <a:r>
              <a:t>, how should we change the circuit accordingly?</a:t>
            </a:r>
          </a:p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Switch on the LED when the button is pressed</a:t>
            </a:r>
          </a:p>
        </p:txBody>
      </p:sp>
      <p:pic>
        <p:nvPicPr>
          <p:cNvPr id="279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Coding Worksho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Coding Workshop</a:t>
            </a:r>
          </a:p>
        </p:txBody>
      </p:sp>
      <p:sp>
        <p:nvSpPr>
          <p:cNvPr id="126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7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Buzz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Buzzer</a:t>
            </a:r>
          </a:p>
        </p:txBody>
      </p:sp>
      <p:pic>
        <p:nvPicPr>
          <p:cNvPr id="283" name="buzzer-en-general-in-416-26-B.png" descr="buzzer-en-general-in-416-26-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511" y="1289511"/>
            <a:ext cx="8901778" cy="8901778"/>
          </a:xfrm>
          <a:prstGeom prst="rect">
            <a:avLst/>
          </a:prstGeom>
          <a:ln w="12700">
            <a:miter lim="400000"/>
          </a:ln>
        </p:spPr>
      </p:pic>
      <p:sp>
        <p:nvSpPr>
          <p:cNvPr id="28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Buzzer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Buzzer - Circuit</a:t>
            </a:r>
          </a:p>
        </p:txBody>
      </p:sp>
      <p:sp>
        <p:nvSpPr>
          <p:cNvPr id="287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88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89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90" name="Wire from #4 to longer leg…"/>
          <p:cNvSpPr txBox="1"/>
          <p:nvPr>
            <p:ph type="body" sz="quarter" idx="4294967295"/>
          </p:nvPr>
        </p:nvSpPr>
        <p:spPr>
          <a:xfrm>
            <a:off x="1270000" y="7614677"/>
            <a:ext cx="7963189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#4 to longer leg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ground to shorter leg</a:t>
            </a:r>
          </a:p>
        </p:txBody>
      </p:sp>
      <p:pic>
        <p:nvPicPr>
          <p:cNvPr id="291" name="buzzer.png" descr="buzzer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8812"/>
          <a:stretch>
            <a:fillRect/>
          </a:stretch>
        </p:blipFill>
        <p:spPr>
          <a:xfrm>
            <a:off x="0" y="2528141"/>
            <a:ext cx="13004800" cy="4283381"/>
          </a:xfrm>
          <a:prstGeom prst="rect">
            <a:avLst/>
          </a:prstGeom>
          <a:ln w="12700">
            <a:miter lim="400000"/>
          </a:ln>
        </p:spPr>
      </p:pic>
      <p:sp>
        <p:nvSpPr>
          <p:cNvPr id="29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" name="Make some noise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>
            <a:lvl1pPr marL="1190625" indent="-1190625" algn="l">
              <a:spcBef>
                <a:spcPts val="2000"/>
              </a:spcBef>
              <a:buSzPct val="100000"/>
              <a:buAutoNum type="arabicPeriod" startAt="1"/>
              <a:defRPr sz="6000"/>
            </a:lvl1pPr>
          </a:lstStyle>
          <a:p>
            <a:pPr/>
            <a:r>
              <a:t>Make some noise</a:t>
            </a:r>
          </a:p>
        </p:txBody>
      </p:sp>
      <p:pic>
        <p:nvPicPr>
          <p:cNvPr id="295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Text"/>
          <p:cNvSpPr txBox="1"/>
          <p:nvPr/>
        </p:nvSpPr>
        <p:spPr>
          <a:xfrm>
            <a:off x="4578350" y="35369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99" name="Text"/>
          <p:cNvSpPr txBox="1"/>
          <p:nvPr/>
        </p:nvSpPr>
        <p:spPr>
          <a:xfrm>
            <a:off x="9176694" y="3473449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300" name="Seven_segment_1.jpg" descr="Seven_segment_1.jpg"/>
          <p:cNvPicPr>
            <a:picLocks noChangeAspect="1"/>
          </p:cNvPicPr>
          <p:nvPr/>
        </p:nvPicPr>
        <p:blipFill>
          <a:blip r:embed="rId2">
            <a:extLst/>
          </a:blip>
          <a:srcRect l="7359" t="0" r="18968" b="6671"/>
          <a:stretch>
            <a:fillRect/>
          </a:stretch>
        </p:blipFill>
        <p:spPr>
          <a:xfrm>
            <a:off x="1158612" y="2537445"/>
            <a:ext cx="3656018" cy="3512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1" name="seven-seg2.png" descr="seven-seg2.png"/>
          <p:cNvPicPr>
            <a:picLocks noChangeAspect="1"/>
          </p:cNvPicPr>
          <p:nvPr/>
        </p:nvPicPr>
        <p:blipFill>
          <a:blip r:embed="rId3">
            <a:extLst/>
          </a:blip>
          <a:srcRect l="0" t="2086" r="7725" b="8074"/>
          <a:stretch>
            <a:fillRect/>
          </a:stretch>
        </p:blipFill>
        <p:spPr>
          <a:xfrm>
            <a:off x="5637419" y="1941512"/>
            <a:ext cx="3425857" cy="4349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2" name="seven-seg.png" descr="seven-seg.png"/>
          <p:cNvPicPr>
            <a:picLocks noChangeAspect="1"/>
          </p:cNvPicPr>
          <p:nvPr/>
        </p:nvPicPr>
        <p:blipFill>
          <a:blip r:embed="rId4">
            <a:extLst/>
          </a:blip>
          <a:srcRect l="0" t="553" r="0" b="6315"/>
          <a:stretch>
            <a:fillRect/>
          </a:stretch>
        </p:blipFill>
        <p:spPr>
          <a:xfrm>
            <a:off x="9447260" y="1526778"/>
            <a:ext cx="2438438" cy="5178658"/>
          </a:xfrm>
          <a:prstGeom prst="rect">
            <a:avLst/>
          </a:prstGeom>
          <a:ln w="12700">
            <a:miter lim="400000"/>
          </a:ln>
        </p:spPr>
      </p:pic>
      <p:sp>
        <p:nvSpPr>
          <p:cNvPr id="303" name="CC BY-SA 3.0, https://commons.wikimedia.org/w/index.php?curid=2550283…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0" i="1" sz="1200">
                <a:solidFill>
                  <a:srgbClr val="929292"/>
                </a:solidFill>
              </a:defRPr>
            </a:pPr>
            <a:r>
              <a:t>CC BY-SA 3.0, </a:t>
            </a:r>
            <a:r>
              <a:rPr u="sng">
                <a:hlinkClick r:id="rId5" invalidUrl="" action="" tgtFrame="" tooltip="" history="1" highlightClick="0" endSnd="0"/>
              </a:rPr>
              <a:t>https://commons.wikimedia.org/w/index.php?curid=2550283</a:t>
            </a:r>
          </a:p>
          <a:p>
            <a:pPr>
              <a:defRPr b="0" i="1" sz="1200">
                <a:solidFill>
                  <a:srgbClr val="929292"/>
                </a:solidFill>
              </a:defRPr>
            </a:pPr>
            <a:r>
              <a:t>By Avh.on1 - Own work, CC0, </a:t>
            </a:r>
            <a:r>
              <a:rPr u="sng">
                <a:hlinkClick r:id="rId6" invalidUrl="" action="" tgtFrame="" tooltip="" history="1" highlightClick="0" endSnd="0"/>
              </a:rPr>
              <a:t>https://commons.wikimedia.org/w/index.php?curid=48765863</a:t>
            </a:r>
          </a:p>
          <a:p>
            <a:pPr>
              <a:defRPr b="0" i="1" sz="1200">
                <a:solidFill>
                  <a:srgbClr val="929292"/>
                </a:solidFill>
              </a:defRPr>
            </a:pPr>
            <a:r>
              <a:t>By Uln2003 - Own work, CC0, </a:t>
            </a:r>
            <a:r>
              <a:rPr u="sng">
                <a:hlinkClick r:id="rId7" invalidUrl="" action="" tgtFrame="" tooltip="" history="1" highlightClick="0" endSnd="0"/>
              </a:rPr>
              <a:t>https://commons.wikimedia.org/w/index.php?curid=69807877</a:t>
            </a:r>
          </a:p>
        </p:txBody>
      </p:sp>
      <p:sp>
        <p:nvSpPr>
          <p:cNvPr id="304" name="7 Segment"/>
          <p:cNvSpPr txBox="1"/>
          <p:nvPr/>
        </p:nvSpPr>
        <p:spPr>
          <a:xfrm>
            <a:off x="1270000" y="6718300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7 Segment</a:t>
            </a:r>
          </a:p>
        </p:txBody>
      </p:sp>
      <p:sp>
        <p:nvSpPr>
          <p:cNvPr id="30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7 Segment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Segment - Circuit</a:t>
            </a:r>
          </a:p>
        </p:txBody>
      </p:sp>
      <p:sp>
        <p:nvSpPr>
          <p:cNvPr id="308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09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0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1" name="Text"/>
          <p:cNvSpPr txBox="1"/>
          <p:nvPr/>
        </p:nvSpPr>
        <p:spPr>
          <a:xfrm>
            <a:off x="958850" y="27685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2" name="Text"/>
          <p:cNvSpPr txBox="1"/>
          <p:nvPr/>
        </p:nvSpPr>
        <p:spPr>
          <a:xfrm>
            <a:off x="4400550" y="708157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3" name="Connect the middle bottom pin to the 3.3V + power line via a resistor…"/>
          <p:cNvSpPr txBox="1"/>
          <p:nvPr/>
        </p:nvSpPr>
        <p:spPr>
          <a:xfrm>
            <a:off x="2315474" y="7749643"/>
            <a:ext cx="837385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7265" indent="-347265" algn="l" defTabSz="457200">
              <a:lnSpc>
                <a:spcPts val="4300"/>
              </a:lnSpc>
              <a:spcBef>
                <a:spcPts val="1200"/>
              </a:spcBef>
              <a:buSzPct val="145000"/>
              <a:buChar char="•"/>
              <a:defRPr b="0" sz="2200">
                <a:latin typeface="Times"/>
                <a:ea typeface="Times"/>
                <a:cs typeface="Times"/>
                <a:sym typeface="Times"/>
              </a:defRPr>
            </a:pPr>
            <a:r>
              <a:t>Connect the middle bottom pin to the 3.3V + power line via a resistor </a:t>
            </a:r>
          </a:p>
          <a:p>
            <a:pPr marL="347265" indent="-347265" algn="l" defTabSz="457200">
              <a:lnSpc>
                <a:spcPts val="4300"/>
              </a:lnSpc>
              <a:spcBef>
                <a:spcPts val="1200"/>
              </a:spcBef>
              <a:buSzPct val="145000"/>
              <a:buChar char="•"/>
              <a:defRPr b="0" sz="2200">
                <a:latin typeface="Times"/>
                <a:ea typeface="Times"/>
                <a:cs typeface="Times"/>
                <a:sym typeface="Times"/>
              </a:defRPr>
            </a:pPr>
            <a:r>
              <a:t>Connect the other 8 side pins to any free pins on the raspberry pi </a:t>
            </a:r>
          </a:p>
        </p:txBody>
      </p:sp>
      <p:pic>
        <p:nvPicPr>
          <p:cNvPr id="314" name="sevenSeg.png" descr="sevenSeg.png"/>
          <p:cNvPicPr>
            <a:picLocks noChangeAspect="1"/>
          </p:cNvPicPr>
          <p:nvPr/>
        </p:nvPicPr>
        <p:blipFill>
          <a:blip r:embed="rId3">
            <a:extLst/>
          </a:blip>
          <a:srcRect l="0" t="0" r="0" b="9630"/>
          <a:stretch>
            <a:fillRect/>
          </a:stretch>
        </p:blipFill>
        <p:spPr>
          <a:xfrm>
            <a:off x="5698" y="2527356"/>
            <a:ext cx="13004801" cy="4244966"/>
          </a:xfrm>
          <a:prstGeom prst="rect">
            <a:avLst/>
          </a:prstGeom>
          <a:ln w="12700">
            <a:miter lim="400000"/>
          </a:ln>
        </p:spPr>
      </p:pic>
      <p:sp>
        <p:nvSpPr>
          <p:cNvPr id="31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7 Segment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Segment - Code</a:t>
            </a:r>
          </a:p>
        </p:txBody>
      </p:sp>
      <p:sp>
        <p:nvSpPr>
          <p:cNvPr id="320" name="1. Fix display.py…"/>
          <p:cNvSpPr txBox="1"/>
          <p:nvPr/>
        </p:nvSpPr>
        <p:spPr>
          <a:xfrm>
            <a:off x="831141" y="2912567"/>
            <a:ext cx="11099802" cy="392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indent="0" algn="l">
              <a:spcBef>
                <a:spcPts val="3200"/>
              </a:spcBef>
              <a:defRPr b="0"/>
            </a:pPr>
            <a:r>
              <a:t>1. Fix display.py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Open the display.py file in the CodingWorkshop folder. 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Fix the values for a-h depending on which pins you connected them to.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Edit the values in the matrix num depending on the number to be displayed. </a:t>
            </a:r>
          </a:p>
          <a:p>
            <a:pPr lvl="2" indent="0" algn="l">
              <a:spcBef>
                <a:spcPts val="3200"/>
              </a:spcBef>
              <a:defRPr b="0"/>
            </a:pPr>
            <a:r>
              <a:t>2. Code to display a digit - sevenSeg.py</a:t>
            </a:r>
          </a:p>
        </p:txBody>
      </p:sp>
      <p:sp>
        <p:nvSpPr>
          <p:cNvPr id="321" name="Text"/>
          <p:cNvSpPr txBox="1"/>
          <p:nvPr/>
        </p:nvSpPr>
        <p:spPr>
          <a:xfrm>
            <a:off x="1352391" y="7155739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2" name="import RPi.GPIO as GPIO…"/>
          <p:cNvSpPr txBox="1"/>
          <p:nvPr/>
        </p:nvSpPr>
        <p:spPr>
          <a:xfrm>
            <a:off x="7216322" y="6516121"/>
            <a:ext cx="5368594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from</a:t>
            </a:r>
            <a:r>
              <a:t> display </a:t>
            </a:r>
            <a:r>
              <a:rPr>
                <a:solidFill>
                  <a:srgbClr val="3F51B5"/>
                </a:solidFill>
              </a:rPr>
              <a:t>import</a:t>
            </a:r>
            <a:r>
              <a:t> display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cleanup</a:t>
            </a:r>
            <a:r>
              <a:rPr>
                <a:solidFill>
                  <a:srgbClr val="3F51B5"/>
                </a:solidFill>
              </a:rPr>
              <a:t>()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display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</a:t>
            </a:r>
            <a:r>
              <a:rPr>
                <a:solidFill>
                  <a:srgbClr val="3F51B5"/>
                </a:solidFill>
              </a:rPr>
              <a:t>)</a:t>
            </a:r>
          </a:p>
        </p:txBody>
      </p:sp>
      <p:sp>
        <p:nvSpPr>
          <p:cNvPr id="32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Displace number increasingly/decreasingly…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/>
          <a:p>
            <a:pPr marL="773906" indent="-773906" algn="l" defTabSz="379729">
              <a:spcBef>
                <a:spcPts val="1300"/>
              </a:spcBef>
              <a:buSzPct val="100000"/>
              <a:buAutoNum type="arabicPeriod" startAt="1"/>
              <a:defRPr sz="3900"/>
            </a:pPr>
            <a:r>
              <a:t>Displace number increasingly/decreasingly</a:t>
            </a:r>
          </a:p>
          <a:p>
            <a:pPr marL="773906" indent="-773906" algn="l" defTabSz="379729">
              <a:spcBef>
                <a:spcPts val="1300"/>
              </a:spcBef>
              <a:buSzPct val="100000"/>
              <a:buAutoNum type="arabicPeriod" startAt="1"/>
              <a:defRPr sz="3900"/>
            </a:pPr>
            <a:r>
              <a:t>Count the number of times the button is pressed and display on 7-seg</a:t>
            </a:r>
          </a:p>
        </p:txBody>
      </p:sp>
      <p:pic>
        <p:nvPicPr>
          <p:cNvPr id="326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2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4 Digit 7-S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Digit 7-Seg</a:t>
            </a:r>
          </a:p>
        </p:txBody>
      </p:sp>
      <p:sp>
        <p:nvSpPr>
          <p:cNvPr id="330" name="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31" name="https://raspi.tv/2015/how-to-drive-a-7-segment-display-directly-on-raspberry-pi-in-python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i="1" sz="1200">
                <a:solidFill>
                  <a:srgbClr val="929292"/>
                </a:solidFill>
              </a:defRPr>
            </a:lvl1pPr>
          </a:lstStyle>
          <a:p>
            <a:pPr/>
            <a:r>
              <a:t>https://raspi.tv/2015/how-to-drive-a-7-segment-display-directly-on-raspberry-pi-in-python</a:t>
            </a:r>
          </a:p>
        </p:txBody>
      </p:sp>
      <p:pic>
        <p:nvPicPr>
          <p:cNvPr id="332" name="7seg-pinout-annotated_1500.jpg" descr="7seg-pinout-annotated_15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94" y="633832"/>
            <a:ext cx="11023412" cy="5996736"/>
          </a:xfrm>
          <a:prstGeom prst="rect">
            <a:avLst/>
          </a:prstGeom>
          <a:ln w="12700">
            <a:miter lim="400000"/>
          </a:ln>
        </p:spPr>
      </p:pic>
      <p:sp>
        <p:nvSpPr>
          <p:cNvPr id="3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4Digit 7Seg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4Digit 7Seg - Circuit</a:t>
            </a:r>
          </a:p>
        </p:txBody>
      </p:sp>
      <p:sp>
        <p:nvSpPr>
          <p:cNvPr id="336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7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8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339" name="fourDigit.png" descr="fourDigit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74"/>
          <a:stretch>
            <a:fillRect/>
          </a:stretch>
        </p:blipFill>
        <p:spPr>
          <a:xfrm>
            <a:off x="0" y="2488406"/>
            <a:ext cx="13004801" cy="4776872"/>
          </a:xfrm>
          <a:prstGeom prst="rect">
            <a:avLst/>
          </a:prstGeom>
          <a:ln w="12700">
            <a:miter lim="400000"/>
          </a:ln>
        </p:spPr>
      </p:pic>
      <p:sp>
        <p:nvSpPr>
          <p:cNvPr id="3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2" name="4 Digit 7 Seg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Digit 7 Seg - Circuit</a:t>
            </a:r>
          </a:p>
        </p:txBody>
      </p:sp>
      <p:sp>
        <p:nvSpPr>
          <p:cNvPr id="343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44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45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graphicFrame>
        <p:nvGraphicFramePr>
          <p:cNvPr id="346" name="Table"/>
          <p:cNvGraphicFramePr/>
          <p:nvPr/>
        </p:nvGraphicFramePr>
        <p:xfrm>
          <a:off x="952500" y="2590800"/>
          <a:ext cx="11099800" cy="62865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774950"/>
                <a:gridCol w="2774950"/>
                <a:gridCol w="2774950"/>
                <a:gridCol w="2774950"/>
              </a:tblGrid>
              <a:tr h="483576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Seg / digit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7Seg Pin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Resistor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BCM GPIO #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left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Decimal 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right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Centre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right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left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34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30" name="Raspberry P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</a:t>
            </a:r>
          </a:p>
          <a:p>
            <a:pPr/>
            <a:r>
              <a:t>Run Python on Pi </a:t>
            </a:r>
          </a:p>
          <a:p>
            <a:pPr/>
            <a:r>
              <a:t>Circuit design</a:t>
            </a:r>
          </a:p>
          <a:p>
            <a:pPr/>
            <a:r>
              <a:t>Programme the Gadgets</a:t>
            </a:r>
          </a:p>
          <a:p>
            <a:pPr/>
            <a:r>
              <a:t>Mini Project - Smart Home</a:t>
            </a:r>
          </a:p>
        </p:txBody>
      </p:sp>
      <p:sp>
        <p:nvSpPr>
          <p:cNvPr id="131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Display 4 different numbers at the same time…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/>
          <a:p>
            <a:pPr marL="821531" indent="-821531" algn="l" defTabSz="403097">
              <a:spcBef>
                <a:spcPts val="1300"/>
              </a:spcBef>
              <a:buSzPct val="100000"/>
              <a:buAutoNum type="arabicPeriod" startAt="1"/>
              <a:defRPr sz="4140"/>
            </a:pPr>
            <a:r>
              <a:t>Display 4 different numbers at the same time</a:t>
            </a:r>
          </a:p>
          <a:p>
            <a:pPr marL="821531" indent="-821531" algn="l" defTabSz="403097">
              <a:spcBef>
                <a:spcPts val="1300"/>
              </a:spcBef>
              <a:buSzPct val="100000"/>
              <a:buAutoNum type="arabicPeriod" startAt="1"/>
              <a:defRPr sz="4140"/>
            </a:pPr>
            <a:r>
              <a:t>Make a clock with minutes and seconds</a:t>
            </a:r>
          </a:p>
        </p:txBody>
      </p:sp>
      <p:pic>
        <p:nvPicPr>
          <p:cNvPr id="350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Project -…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defTabSz="525779">
              <a:defRPr sz="7200"/>
            </a:pPr>
            <a:r>
              <a:t>Project -</a:t>
            </a:r>
          </a:p>
          <a:p>
            <a:pPr defTabSz="525779">
              <a:defRPr sz="7200"/>
            </a:pPr>
            <a:r>
              <a:t>Smart Home Application</a:t>
            </a:r>
          </a:p>
        </p:txBody>
      </p:sp>
      <p:sp>
        <p:nvSpPr>
          <p:cNvPr id="35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357" name="Example system desig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system design:</a:t>
            </a:r>
          </a:p>
          <a:p>
            <a:pPr/>
            <a:r>
              <a:t>Morning alarm system: alarm rings at 8AM, push alarm button to stop the alarm, and light turns on automatically</a:t>
            </a:r>
          </a:p>
          <a:p>
            <a:pPr/>
            <a:r>
              <a:t>=&gt; Buzzer rings when 7seg goes to 8, push button to stop the alarm, and the LED lights up</a:t>
            </a:r>
          </a:p>
        </p:txBody>
      </p:sp>
      <p:sp>
        <p:nvSpPr>
          <p:cNvPr id="35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</a:t>
            </a:r>
          </a:p>
        </p:txBody>
      </p:sp>
      <p:sp>
        <p:nvSpPr>
          <p:cNvPr id="361" name="https://lets-code-p.github.io/ =&gt; Gall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https://lets-code-p.github.io/</a:t>
            </a:r>
            <a:r>
              <a:t> =&gt; Gallery</a:t>
            </a:r>
          </a:p>
          <a:p>
            <a:pPr/>
            <a:r>
              <a:t>Group Name!</a:t>
            </a:r>
          </a:p>
          <a:p>
            <a:pPr/>
            <a:r>
              <a:t>Photo of the project</a:t>
            </a:r>
          </a:p>
          <a:p>
            <a:pPr/>
            <a:r>
              <a:t>Short description of the project</a:t>
            </a:r>
          </a:p>
        </p:txBody>
      </p:sp>
      <p:sp>
        <p:nvSpPr>
          <p:cNvPr id="3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365" name="https://projects.raspberrypi.org/en/projects/raspberry-pi-getting-started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68934" indent="-368934" defTabSz="484886">
              <a:spcBef>
                <a:spcPts val="3400"/>
              </a:spcBef>
              <a:defRPr sz="2656"/>
            </a:pPr>
            <a:r>
              <a:rPr u="sng">
                <a:hlinkClick r:id="rId3" invalidUrl="" action="" tgtFrame="" tooltip="" history="1" highlightClick="0" endSnd="0"/>
              </a:rPr>
              <a:t>https://projects.raspberrypi.org/en/projects/raspberry-pi-getting-started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rPr u="sng">
                <a:hlinkClick r:id="rId4" invalidUrl="" action="" tgtFrame="" tooltip="" history="1" highlightClick="0" endSnd="0"/>
              </a:rPr>
              <a:t>https://curriculum.raspberrypi.org/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rPr u="sng">
                <a:hlinkClick r:id="rId5" invalidUrl="" action="" tgtFrame="" tooltip="" history="1" highlightClick="0" endSnd="0"/>
              </a:rPr>
              <a:t>http://fritzing.org/home/</a:t>
            </a:r>
            <a:r>
              <a:t> fritzing: a software to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document </a:t>
            </a:r>
            <a:r>
              <a:t>prototypes, and help to translate into schematics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rPr u="sng">
                <a:hlinkClick r:id="rId6" invalidUrl="" action="" tgtFrame="" tooltip="" history="1" highlightClick="0" endSnd="0"/>
              </a:rPr>
              <a:t>https://github.com/adafruit/Fritzing-Library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Resistor color code: </a:t>
            </a:r>
            <a:r>
              <a:rPr u="sng">
                <a:hlinkClick r:id="rId7" invalidUrl="" action="" tgtFrame="" tooltip="" history="1" highlightClick="0" endSnd="0"/>
              </a:rPr>
              <a:t>https://www.digikey.sg/en/resources/conversion-calculators/conversion-calculator-resistor-color-code-4-band</a:t>
            </a:r>
            <a:r>
              <a:t> </a:t>
            </a:r>
          </a:p>
          <a:p>
            <a:pPr marL="368934" indent="-368934" defTabSz="484886">
              <a:spcBef>
                <a:spcPts val="3400"/>
              </a:spcBef>
              <a:defRPr sz="2656"/>
            </a:pPr>
            <a:r>
              <a:t>https://romannurik.github.io/SlidesCodeHighlighter/</a:t>
            </a:r>
          </a:p>
        </p:txBody>
      </p:sp>
      <p:sp>
        <p:nvSpPr>
          <p:cNvPr id="36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What is Raspberry P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Raspberry Pi?</a:t>
            </a:r>
          </a:p>
        </p:txBody>
      </p:sp>
      <p:pic>
        <p:nvPicPr>
          <p:cNvPr id="134" name="pi3-1.jpg" descr="pi3-1.jpg">
            <a:hlinkClick r:id="rId3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477917" y="1972037"/>
            <a:ext cx="10048966" cy="7536726"/>
          </a:xfrm>
          <a:prstGeom prst="rect">
            <a:avLst/>
          </a:prstGeom>
          <a:ln w="12700">
            <a:miter lim="400000"/>
          </a:ln>
        </p:spPr>
      </p:pic>
      <p:sp>
        <p:nvSpPr>
          <p:cNvPr id="135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“The Raspberry Pi is a credit-card sized computer..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</a:pPr>
            <a:r>
              <a:t>“The Raspberry Pi is a </a:t>
            </a:r>
            <a:r>
              <a:rPr b="1"/>
              <a:t>credit-card sized computer</a:t>
            </a:r>
            <a:r>
              <a:t>..”</a:t>
            </a:r>
          </a:p>
          <a:p>
            <a:pPr marL="635000" indent="-635000">
              <a:buSzPct val="100000"/>
              <a:buAutoNum type="arabicPeriod" startAt="1"/>
            </a:pPr>
            <a:r>
              <a:t>“able to interact with the outside world” =&gt; sensors, electronic gadgets</a:t>
            </a:r>
          </a:p>
          <a:p>
            <a:pPr marL="0" indent="0">
              <a:buSzTx/>
              <a:buNone/>
            </a:pPr>
          </a:p>
          <a:p>
            <a:pPr marL="635000" indent="-635000">
              <a:buSzPct val="100000"/>
              <a:buAutoNum type="arabicPeriod" startAt="3"/>
            </a:pPr>
            <a:r>
              <a:t>How does the interaction happen?</a:t>
            </a:r>
          </a:p>
          <a:p>
            <a:pPr lvl="1"/>
            <a:r>
              <a:t>OS - SD card. Raspbian OS</a:t>
            </a:r>
          </a:p>
          <a:p>
            <a:pPr lvl="1"/>
            <a:r>
              <a:t>I/O interface. GPIO</a:t>
            </a:r>
          </a:p>
        </p:txBody>
      </p:sp>
      <p:sp>
        <p:nvSpPr>
          <p:cNvPr id="140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Python on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on Pi</a:t>
            </a:r>
          </a:p>
        </p:txBody>
      </p:sp>
      <p:sp>
        <p:nvSpPr>
          <p:cNvPr id="143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Python Programming on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Python Programming on Pi</a:t>
            </a:r>
          </a:p>
        </p:txBody>
      </p:sp>
      <p:pic>
        <p:nvPicPr>
          <p:cNvPr id="146" name="page2image61435264.png" descr="page2image61435264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459" y="1994075"/>
            <a:ext cx="4977538" cy="4604224"/>
          </a:xfrm>
          <a:prstGeom prst="rect">
            <a:avLst/>
          </a:prstGeom>
          <a:ln w="12700">
            <a:miter lim="400000"/>
          </a:ln>
        </p:spPr>
      </p:pic>
      <p:sp>
        <p:nvSpPr>
          <p:cNvPr id="147" name="Text"/>
          <p:cNvSpPr txBox="1"/>
          <p:nvPr/>
        </p:nvSpPr>
        <p:spPr>
          <a:xfrm>
            <a:off x="3962400" y="24129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48" name="page2image61434640.jpg" descr="page2image61434640.jp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5364392" y="6112948"/>
            <a:ext cx="6959467" cy="2944390"/>
          </a:xfrm>
          <a:prstGeom prst="rect">
            <a:avLst/>
          </a:prstGeom>
          <a:ln w="12700">
            <a:miter lim="400000"/>
          </a:ln>
        </p:spPr>
      </p:pic>
      <p:sp>
        <p:nvSpPr>
          <p:cNvPr id="149" name="Text"/>
          <p:cNvSpPr txBox="1"/>
          <p:nvPr/>
        </p:nvSpPr>
        <p:spPr>
          <a:xfrm>
            <a:off x="5257469" y="180158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50" name="page2image61433392.png" descr="page2image61433392.png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518714" y="3488918"/>
            <a:ext cx="5640788" cy="1177076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Text"/>
          <p:cNvSpPr txBox="1"/>
          <p:nvPr/>
        </p:nvSpPr>
        <p:spPr>
          <a:xfrm>
            <a:off x="3706015" y="6902308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52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Circuit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Circuit Design</a:t>
            </a:r>
          </a:p>
        </p:txBody>
      </p:sp>
      <p:sp>
        <p:nvSpPr>
          <p:cNvPr id="157" name="Bread Bo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</a:t>
            </a:r>
          </a:p>
          <a:p>
            <a:pPr/>
            <a:r>
              <a:t>Circuit Design Process</a:t>
            </a:r>
          </a:p>
          <a:p>
            <a:pPr/>
            <a:r>
              <a:t>GPIO T-extension</a:t>
            </a:r>
          </a:p>
          <a:p>
            <a:pPr/>
            <a:r>
              <a:t>Jumper wire</a:t>
            </a:r>
          </a:p>
        </p:txBody>
      </p:sp>
      <p:sp>
        <p:nvSpPr>
          <p:cNvPr id="158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